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69" r:id="rId7"/>
    <p:sldId id="270" r:id="rId8"/>
    <p:sldId id="257" r:id="rId9"/>
    <p:sldId id="259" r:id="rId10"/>
    <p:sldId id="262" r:id="rId11"/>
    <p:sldId id="265" r:id="rId12"/>
    <p:sldId id="266" r:id="rId13"/>
    <p:sldId id="267" r:id="rId14"/>
    <p:sldId id="273" r:id="rId15"/>
    <p:sldId id="275" r:id="rId16"/>
    <p:sldId id="278" r:id="rId17"/>
    <p:sldId id="282" r:id="rId18"/>
    <p:sldId id="283" r:id="rId19"/>
    <p:sldId id="284"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83"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48" y="76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28.31858" units="1/cm"/>
          <inkml:channelProperty channel="Y" name="resolution" value="28.34646" units="1/cm"/>
        </inkml:channelProperties>
      </inkml:inkSource>
      <inkml:timestamp xml:id="ts0" timeString="2014-09-05T16:43:16.0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3398F47-715C-488F-AB62-1728AB6A6812}" emma:medium="tactile" emma:mode="ink">
          <msink:context xmlns:msink="http://schemas.microsoft.com/ink/2010/main" type="writingRegion" rotatedBoundingBox="15445,10468 15460,10468 15460,10483 15445,10483"/>
        </emma:interpretation>
      </emma:emma>
    </inkml:annotationXML>
    <inkml:traceGroup>
      <inkml:annotationXML>
        <emma:emma xmlns:emma="http://www.w3.org/2003/04/emma" version="1.0">
          <emma:interpretation id="{539183DC-BFD6-4370-8237-F61A694E49C6}" emma:medium="tactile" emma:mode="ink">
            <msink:context xmlns:msink="http://schemas.microsoft.com/ink/2010/main" type="paragraph" rotatedBoundingBox="15445,10468 15460,10468 15460,10483 15445,10483" alignmentLevel="1"/>
          </emma:interpretation>
        </emma:emma>
      </inkml:annotationXML>
      <inkml:traceGroup>
        <inkml:annotationXML>
          <emma:emma xmlns:emma="http://www.w3.org/2003/04/emma" version="1.0">
            <emma:interpretation id="{508681DF-14A7-4CD7-902F-709A37C5FF7B}" emma:medium="tactile" emma:mode="ink">
              <msink:context xmlns:msink="http://schemas.microsoft.com/ink/2010/main" type="line" rotatedBoundingBox="15445,10468 15460,10468 15460,10483 15445,10483"/>
            </emma:interpretation>
          </emma:emma>
        </inkml:annotationXML>
        <inkml:traceGroup>
          <inkml:annotationXML>
            <emma:emma xmlns:emma="http://www.w3.org/2003/04/emma" version="1.0">
              <emma:interpretation id="{AE6F0FBC-C777-4CC7-8A58-1C5DADA73A76}" emma:medium="tactile" emma:mode="ink">
                <msink:context xmlns:msink="http://schemas.microsoft.com/ink/2010/main" type="inkWord" rotatedBoundingBox="15445,10468 15460,10468 15460,10483 15445,10483"/>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0,'0'0,"0"0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35083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75665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99390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102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6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0550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5574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604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503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67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143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3544061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6222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19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6034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9931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569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40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15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0736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596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337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1067936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156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56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5442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4933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9810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458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044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0451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5414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606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2995826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1625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441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9644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971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5574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3437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9181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6833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640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8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1591445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4381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57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426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32198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467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62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366069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294669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344991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AB356-7205-49E7-AAAE-C92CAE4F8B8D}" type="datetimeFigureOut">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8793C-CA1B-4A84-A0AD-8D73E3EBA07D}" type="slidenum">
              <a:rPr lang="en-US" smtClean="0"/>
              <a:t>‹#›</a:t>
            </a:fld>
            <a:endParaRPr lang="en-US" dirty="0"/>
          </a:p>
        </p:txBody>
      </p:sp>
    </p:spTree>
    <p:extLst>
      <p:ext uri="{BB962C8B-B14F-4D97-AF65-F5344CB8AC3E}">
        <p14:creationId xmlns:p14="http://schemas.microsoft.com/office/powerpoint/2010/main" val="3329480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AB356-7205-49E7-AAAE-C92CAE4F8B8D}" type="datetimeFigureOut">
              <a:rPr lang="en-US" smtClean="0"/>
              <a:t>12/20/2017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8793C-CA1B-4A84-A0AD-8D73E3EBA07D}" type="slidenum">
              <a:rPr lang="en-US" smtClean="0"/>
              <a:t>‹#›</a:t>
            </a:fld>
            <a:endParaRPr lang="en-US" dirty="0"/>
          </a:p>
        </p:txBody>
      </p:sp>
    </p:spTree>
    <p:extLst>
      <p:ext uri="{BB962C8B-B14F-4D97-AF65-F5344CB8AC3E}">
        <p14:creationId xmlns:p14="http://schemas.microsoft.com/office/powerpoint/2010/main" val="83623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595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476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8324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AB356-7205-49E7-AAAE-C92CAE4F8B8D}" type="datetimeFigureOut">
              <a:rPr lang="en-US" smtClean="0">
                <a:solidFill>
                  <a:prstClr val="black">
                    <a:tint val="75000"/>
                  </a:prstClr>
                </a:solidFill>
              </a:rPr>
              <a:pPr/>
              <a:t>12/20/2017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8793C-CA1B-4A84-A0AD-8D73E3EBA0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5245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hyperlink" Target="http://www.kansasread.org/Bill_Martin_Jr_Award.htmb"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2780122" y="3962400"/>
            <a:ext cx="5815287" cy="155427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95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2017-2018</a:t>
            </a:r>
            <a:endParaRPr lang="en-US" sz="95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Rectangle 5"/>
          <p:cNvSpPr/>
          <p:nvPr/>
        </p:nvSpPr>
        <p:spPr>
          <a:xfrm rot="19482397">
            <a:off x="-212701" y="910423"/>
            <a:ext cx="5673545" cy="212365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Bill Martin Jr. </a:t>
            </a:r>
          </a:p>
          <a:p>
            <a:pPr algn="ctr"/>
            <a:r>
              <a:rPr lang="en-US" sz="66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Nominations</a:t>
            </a:r>
            <a:endParaRPr lang="en-US" sz="6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560472" y="3768714"/>
              <a:ext cx="360" cy="360"/>
            </p14:xfrm>
          </p:contentPart>
        </mc:Choice>
        <mc:Fallback xmlns="">
          <p:pic>
            <p:nvPicPr>
              <p:cNvPr id="3" name="Ink 2"/>
              <p:cNvPicPr/>
              <p:nvPr/>
            </p:nvPicPr>
            <p:blipFill>
              <a:blip r:embed="rId4"/>
              <a:stretch>
                <a:fillRect/>
              </a:stretch>
            </p:blipFill>
            <p:spPr>
              <a:xfrm>
                <a:off x="5548592" y="3756834"/>
                <a:ext cx="24120" cy="24120"/>
              </a:xfrm>
              <a:prstGeom prst="rect">
                <a:avLst/>
              </a:prstGeom>
            </p:spPr>
          </p:pic>
        </mc:Fallback>
      </mc:AlternateContent>
    </p:spTree>
    <p:extLst>
      <p:ext uri="{BB962C8B-B14F-4D97-AF65-F5344CB8AC3E}">
        <p14:creationId xmlns:p14="http://schemas.microsoft.com/office/powerpoint/2010/main" val="15423070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Tahoma" pitchFamily="34" charset="0"/>
                <a:cs typeface="Tahoma" pitchFamily="34" charset="0"/>
              </a:rPr>
              <a:t>Plants Can’t Sit Still</a:t>
            </a:r>
            <a:r>
              <a:rPr lang="en-US" sz="3600" dirty="0" smtClean="0">
                <a:latin typeface="Tahoma" pitchFamily="34" charset="0"/>
                <a:cs typeface="Tahoma" pitchFamily="34" charset="0"/>
              </a:rPr>
              <a:t/>
            </a:r>
            <a:br>
              <a:rPr lang="en-US" sz="3600" dirty="0" smtClean="0">
                <a:latin typeface="Tahoma" pitchFamily="34" charset="0"/>
                <a:cs typeface="Tahoma" pitchFamily="34" charset="0"/>
              </a:rPr>
            </a:br>
            <a:r>
              <a:rPr lang="en-US" sz="2700" dirty="0" smtClean="0">
                <a:latin typeface="Tahoma" pitchFamily="34" charset="0"/>
                <a:cs typeface="Tahoma" pitchFamily="34" charset="0"/>
              </a:rPr>
              <a:t>Written by Rebecca Hirsch</a:t>
            </a:r>
            <a:br>
              <a:rPr lang="en-US" sz="2700" dirty="0" smtClean="0">
                <a:latin typeface="Tahoma" pitchFamily="34" charset="0"/>
                <a:cs typeface="Tahoma" pitchFamily="34" charset="0"/>
              </a:rPr>
            </a:br>
            <a:r>
              <a:rPr lang="en-US" sz="2700" dirty="0" smtClean="0">
                <a:latin typeface="Tahoma" pitchFamily="34" charset="0"/>
                <a:cs typeface="Tahoma" pitchFamily="34" charset="0"/>
              </a:rPr>
              <a:t>Illustrated by Mia Posada</a:t>
            </a:r>
            <a:endParaRPr lang="en-US" sz="2700" dirty="0">
              <a:latin typeface="Tahoma" pitchFamily="34" charset="0"/>
              <a:cs typeface="Tahoma" pitchFamily="34" charset="0"/>
            </a:endParaRPr>
          </a:p>
        </p:txBody>
      </p:sp>
      <p:sp>
        <p:nvSpPr>
          <p:cNvPr id="4" name="Content Placeholder 3"/>
          <p:cNvSpPr>
            <a:spLocks noGrp="1"/>
          </p:cNvSpPr>
          <p:nvPr>
            <p:ph sz="half" idx="2"/>
          </p:nvPr>
        </p:nvSpPr>
        <p:spPr>
          <a:xfrm>
            <a:off x="4648200" y="1600200"/>
            <a:ext cx="4343400" cy="5105400"/>
          </a:xfrm>
        </p:spPr>
        <p:txBody>
          <a:bodyPr>
            <a:normAutofit/>
          </a:bodyPr>
          <a:lstStyle/>
          <a:p>
            <a:pPr marL="0" indent="0" algn="ctr">
              <a:buNone/>
            </a:pPr>
            <a:endParaRPr lang="en-US" sz="2000" dirty="0" smtClean="0">
              <a:latin typeface="Tahoma" pitchFamily="34" charset="0"/>
              <a:cs typeface="Tahoma" pitchFamily="34" charset="0"/>
            </a:endParaRPr>
          </a:p>
          <a:p>
            <a:pPr marL="0" indent="0" algn="ctr">
              <a:buNone/>
            </a:pPr>
            <a:r>
              <a:rPr lang="en-US" sz="2400" dirty="0" smtClean="0">
                <a:latin typeface="Tahoma" pitchFamily="34" charset="0"/>
                <a:cs typeface="Tahoma" pitchFamily="34" charset="0"/>
              </a:rPr>
              <a:t>Do plants really move?</a:t>
            </a:r>
          </a:p>
          <a:p>
            <a:pPr marL="0" indent="0" algn="ctr">
              <a:buNone/>
            </a:pPr>
            <a:r>
              <a:rPr lang="en-US" sz="2400" dirty="0" smtClean="0">
                <a:latin typeface="Tahoma" pitchFamily="34" charset="0"/>
                <a:cs typeface="Tahoma" pitchFamily="34" charset="0"/>
              </a:rPr>
              <a:t>Plants might not pick up their roots and walk away, but they definitely don’t sit still!  Whether it’s a sunflower, a Venus flytrap, or an exotic plant like an exploding cucumber, this fascinating picture book shows just how excitingly active plants really are.</a:t>
            </a:r>
          </a:p>
          <a:p>
            <a:pPr marL="0" indent="0">
              <a:buNone/>
            </a:pPr>
            <a:endParaRPr lang="en-US" dirty="0">
              <a:latin typeface="Tahoma" pitchFamily="34" charset="0"/>
              <a:cs typeface="Tahoma" pitchFamily="34"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5026" y="2362200"/>
            <a:ext cx="3916974" cy="3352800"/>
          </a:xfrm>
        </p:spPr>
      </p:pic>
    </p:spTree>
    <p:extLst>
      <p:ext uri="{BB962C8B-B14F-4D97-AF65-F5344CB8AC3E}">
        <p14:creationId xmlns:p14="http://schemas.microsoft.com/office/powerpoint/2010/main" val="40994436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r>
              <a:rPr lang="en-US" sz="4000" dirty="0" smtClean="0">
                <a:latin typeface="Franklin Gothic Book" pitchFamily="34" charset="0"/>
              </a:rPr>
              <a:t/>
            </a:r>
            <a:br>
              <a:rPr lang="en-US" sz="4000" dirty="0" smtClean="0">
                <a:latin typeface="Franklin Gothic Book" pitchFamily="34" charset="0"/>
              </a:rPr>
            </a:br>
            <a:r>
              <a:rPr lang="en-US" sz="4000" b="1" dirty="0" err="1" smtClean="0">
                <a:latin typeface="Franklin Gothic Book" pitchFamily="34" charset="0"/>
              </a:rPr>
              <a:t>Shh</a:t>
            </a:r>
            <a:r>
              <a:rPr lang="en-US" sz="4000" b="1" dirty="0" smtClean="0">
                <a:latin typeface="Franklin Gothic Book" pitchFamily="34" charset="0"/>
              </a:rPr>
              <a:t>!  Bears Sleeping</a:t>
            </a:r>
            <a:r>
              <a:rPr lang="en-US" sz="4000" dirty="0" smtClean="0">
                <a:latin typeface="Franklin Gothic Book" pitchFamily="34" charset="0"/>
              </a:rPr>
              <a:t/>
            </a:r>
            <a:br>
              <a:rPr lang="en-US" sz="4000" dirty="0" smtClean="0">
                <a:latin typeface="Franklin Gothic Book" pitchFamily="34" charset="0"/>
              </a:rPr>
            </a:br>
            <a:r>
              <a:rPr lang="en-US" sz="2800" b="1" dirty="0" smtClean="0">
                <a:latin typeface="Franklin Gothic Book" pitchFamily="34" charset="0"/>
              </a:rPr>
              <a:t>Written by David Martin</a:t>
            </a:r>
            <a:br>
              <a:rPr lang="en-US" sz="2800" b="1" dirty="0" smtClean="0">
                <a:latin typeface="Franklin Gothic Book" pitchFamily="34" charset="0"/>
              </a:rPr>
            </a:br>
            <a:r>
              <a:rPr lang="en-US" sz="2800" b="1" dirty="0" smtClean="0">
                <a:latin typeface="Franklin Gothic Book" pitchFamily="34" charset="0"/>
              </a:rPr>
              <a:t>Illustrated by Lou </a:t>
            </a:r>
            <a:r>
              <a:rPr lang="en-US" sz="2800" b="1" dirty="0" err="1" smtClean="0">
                <a:latin typeface="Franklin Gothic Book" pitchFamily="34" charset="0"/>
              </a:rPr>
              <a:t>Fancher</a:t>
            </a:r>
            <a:endParaRPr lang="en-US" sz="2800" b="1" dirty="0">
              <a:latin typeface="Franklin Gothic Book" pitchFamily="34" charset="0"/>
            </a:endParaRPr>
          </a:p>
        </p:txBody>
      </p:sp>
      <p:sp>
        <p:nvSpPr>
          <p:cNvPr id="4" name="Content Placeholder 3"/>
          <p:cNvSpPr>
            <a:spLocks noGrp="1"/>
          </p:cNvSpPr>
          <p:nvPr>
            <p:ph sz="half" idx="2"/>
          </p:nvPr>
        </p:nvSpPr>
        <p:spPr>
          <a:xfrm>
            <a:off x="4419600" y="1905000"/>
            <a:ext cx="4495800" cy="4495800"/>
          </a:xfrm>
        </p:spPr>
        <p:txBody>
          <a:bodyPr>
            <a:normAutofit/>
          </a:bodyPr>
          <a:lstStyle/>
          <a:p>
            <a:pPr marL="0" indent="0" algn="ctr">
              <a:buNone/>
            </a:pPr>
            <a:endParaRPr lang="en-US" sz="2400" dirty="0" smtClean="0"/>
          </a:p>
          <a:p>
            <a:pPr marL="0" indent="0" algn="ctr">
              <a:buNone/>
            </a:pPr>
            <a:endParaRPr lang="en-US" sz="2400" dirty="0"/>
          </a:p>
          <a:p>
            <a:pPr marL="0" indent="0" algn="ctr">
              <a:buNone/>
            </a:pPr>
            <a:r>
              <a:rPr lang="en-US" dirty="0" smtClean="0"/>
              <a:t>Illustrations and simple, rhyming text follow a family of bears from one spring to the next.  Includes facts about bears.</a:t>
            </a:r>
            <a:endParaRPr lang="en-US" dirty="0"/>
          </a:p>
          <a:p>
            <a:pPr marL="0" indent="0" algn="ctr">
              <a:buNone/>
            </a:pPr>
            <a:endParaRPr lang="en-US" sz="2400" dirty="0" smtClean="0">
              <a:latin typeface="Franklin Gothic Book" pitchFamily="34" charset="0"/>
            </a:endParaRPr>
          </a:p>
          <a:p>
            <a:pPr marL="0" indent="0">
              <a:buNone/>
            </a:pPr>
            <a:endParaRPr lang="en-US" dirty="0">
              <a:latin typeface="Franklin Gothic Book" pitchFamily="34"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667000"/>
            <a:ext cx="3444293" cy="3521868"/>
          </a:xfrm>
        </p:spPr>
      </p:pic>
    </p:spTree>
    <p:extLst>
      <p:ext uri="{BB962C8B-B14F-4D97-AF65-F5344CB8AC3E}">
        <p14:creationId xmlns:p14="http://schemas.microsoft.com/office/powerpoint/2010/main" val="327457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524000"/>
          </a:xfrm>
        </p:spPr>
        <p:txBody>
          <a:bodyPr>
            <a:noAutofit/>
          </a:bodyPr>
          <a:lstStyle/>
          <a:p>
            <a:r>
              <a:rPr lang="en-US" sz="4000" b="1" dirty="0" smtClean="0"/>
              <a:t>The </a:t>
            </a:r>
            <a:r>
              <a:rPr lang="en-US" sz="4000" b="1" dirty="0" err="1" smtClean="0"/>
              <a:t>Uncorker</a:t>
            </a:r>
            <a:r>
              <a:rPr lang="en-US" sz="4000" b="1" dirty="0" smtClean="0"/>
              <a:t> of Ocean Bottles</a:t>
            </a:r>
            <a:br>
              <a:rPr lang="en-US" sz="4000" b="1" dirty="0" smtClean="0"/>
            </a:br>
            <a:r>
              <a:rPr lang="en-US" sz="2800" dirty="0" smtClean="0"/>
              <a:t>Written by Michelle Cuevas</a:t>
            </a:r>
            <a:br>
              <a:rPr lang="en-US" sz="2800" dirty="0" smtClean="0"/>
            </a:br>
            <a:r>
              <a:rPr lang="en-US" sz="2800" dirty="0" smtClean="0"/>
              <a:t>Illustrated by Erin E. Stead</a:t>
            </a:r>
            <a:endParaRPr lang="en-US" sz="2800" dirty="0"/>
          </a:p>
        </p:txBody>
      </p:sp>
      <p:sp>
        <p:nvSpPr>
          <p:cNvPr id="4" name="Content Placeholder 3"/>
          <p:cNvSpPr>
            <a:spLocks noGrp="1"/>
          </p:cNvSpPr>
          <p:nvPr>
            <p:ph sz="half" idx="2"/>
          </p:nvPr>
        </p:nvSpPr>
        <p:spPr>
          <a:xfrm>
            <a:off x="4648200" y="1981200"/>
            <a:ext cx="4038600" cy="4525963"/>
          </a:xfrm>
        </p:spPr>
        <p:txBody>
          <a:bodyPr>
            <a:normAutofit/>
          </a:bodyPr>
          <a:lstStyle/>
          <a:p>
            <a:pPr marL="0" indent="0" algn="ctr">
              <a:buNone/>
            </a:pPr>
            <a:endParaRPr lang="en-US" sz="2200" dirty="0" smtClean="0"/>
          </a:p>
          <a:p>
            <a:pPr marL="0" indent="0" algn="ctr">
              <a:buNone/>
            </a:pPr>
            <a:r>
              <a:rPr lang="en-US" sz="2200" dirty="0" smtClean="0"/>
              <a:t>The </a:t>
            </a:r>
            <a:r>
              <a:rPr lang="en-US" sz="2200" dirty="0" err="1" smtClean="0"/>
              <a:t>Uncorker</a:t>
            </a:r>
            <a:r>
              <a:rPr lang="en-US" sz="2200" dirty="0" smtClean="0"/>
              <a:t> of Ocean Bottles, who lives alone atop a hill, has a job of utmost importance.  It is his task to open any bottles found at sea and make sure that the messages are delivered.  He loves his job, though he has always wished that, someday, one of the letters would be addressed to him.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286000"/>
            <a:ext cx="3819636" cy="3509494"/>
          </a:xfrm>
        </p:spPr>
      </p:pic>
    </p:spTree>
    <p:extLst>
      <p:ext uri="{BB962C8B-B14F-4D97-AF65-F5344CB8AC3E}">
        <p14:creationId xmlns:p14="http://schemas.microsoft.com/office/powerpoint/2010/main" val="7130825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fontScale="90000"/>
          </a:bodyPr>
          <a:lstStyle/>
          <a:p>
            <a:r>
              <a:rPr lang="en-US" dirty="0" smtClean="0">
                <a:solidFill>
                  <a:srgbClr val="0070C0"/>
                </a:solidFill>
                <a:latin typeface="Arial Black" pitchFamily="34" charset="0"/>
              </a:rPr>
              <a:t/>
            </a:r>
            <a:br>
              <a:rPr lang="en-US" dirty="0" smtClean="0">
                <a:solidFill>
                  <a:srgbClr val="0070C0"/>
                </a:solidFill>
                <a:latin typeface="Arial Black" pitchFamily="34" charset="0"/>
              </a:rPr>
            </a:br>
            <a:r>
              <a:rPr lang="en-US" dirty="0" smtClean="0">
                <a:solidFill>
                  <a:srgbClr val="0070C0"/>
                </a:solidFill>
                <a:latin typeface="Arial Black" pitchFamily="34" charset="0"/>
              </a:rPr>
              <a:t>The Water Princess</a:t>
            </a:r>
            <a:r>
              <a:rPr lang="en-US" sz="4000" dirty="0" smtClean="0">
                <a:solidFill>
                  <a:srgbClr val="0070C0"/>
                </a:solidFill>
                <a:latin typeface="Arial Black" pitchFamily="34" charset="0"/>
              </a:rPr>
              <a:t/>
            </a:r>
            <a:br>
              <a:rPr lang="en-US" sz="4000" dirty="0" smtClean="0">
                <a:solidFill>
                  <a:srgbClr val="0070C0"/>
                </a:solidFill>
                <a:latin typeface="Arial Black" pitchFamily="34" charset="0"/>
              </a:rPr>
            </a:br>
            <a:r>
              <a:rPr lang="en-US" sz="3100" dirty="0" smtClean="0">
                <a:solidFill>
                  <a:srgbClr val="0070C0"/>
                </a:solidFill>
                <a:latin typeface="Arial Black" pitchFamily="34" charset="0"/>
              </a:rPr>
              <a:t>Written by</a:t>
            </a:r>
            <a:r>
              <a:rPr lang="en-US" sz="3100" dirty="0">
                <a:solidFill>
                  <a:srgbClr val="0070C0"/>
                </a:solidFill>
                <a:latin typeface="Arial Black" pitchFamily="34" charset="0"/>
              </a:rPr>
              <a:t> </a:t>
            </a:r>
            <a:r>
              <a:rPr lang="en-US" sz="3100" dirty="0" smtClean="0">
                <a:solidFill>
                  <a:srgbClr val="0070C0"/>
                </a:solidFill>
                <a:latin typeface="Arial Black" pitchFamily="34" charset="0"/>
              </a:rPr>
              <a:t>Susan Verde</a:t>
            </a:r>
            <a:br>
              <a:rPr lang="en-US" sz="3100" dirty="0" smtClean="0">
                <a:solidFill>
                  <a:srgbClr val="0070C0"/>
                </a:solidFill>
                <a:latin typeface="Arial Black" pitchFamily="34" charset="0"/>
              </a:rPr>
            </a:br>
            <a:r>
              <a:rPr lang="en-US" sz="3100" dirty="0" smtClean="0">
                <a:solidFill>
                  <a:srgbClr val="0070C0"/>
                </a:solidFill>
                <a:latin typeface="Arial Black" pitchFamily="34" charset="0"/>
              </a:rPr>
              <a:t>Illustrated by Peter H. Reynolds</a:t>
            </a:r>
            <a:endParaRPr lang="en-US" sz="3100" dirty="0">
              <a:solidFill>
                <a:srgbClr val="0070C0"/>
              </a:solidFill>
              <a:latin typeface="Arial Black" pitchFamily="34" charset="0"/>
            </a:endParaRPr>
          </a:p>
        </p:txBody>
      </p:sp>
      <p:sp>
        <p:nvSpPr>
          <p:cNvPr id="4" name="Content Placeholder 3"/>
          <p:cNvSpPr>
            <a:spLocks noGrp="1"/>
          </p:cNvSpPr>
          <p:nvPr>
            <p:ph sz="half" idx="2"/>
          </p:nvPr>
        </p:nvSpPr>
        <p:spPr>
          <a:xfrm>
            <a:off x="4419600" y="2286000"/>
            <a:ext cx="4191000" cy="4114800"/>
          </a:xfrm>
        </p:spPr>
        <p:txBody>
          <a:bodyPr>
            <a:normAutofit fontScale="92500"/>
          </a:bodyPr>
          <a:lstStyle/>
          <a:p>
            <a:pPr marL="0" indent="0" algn="ctr">
              <a:buNone/>
            </a:pPr>
            <a:r>
              <a:rPr lang="en-US" sz="2400" dirty="0" smtClean="0">
                <a:solidFill>
                  <a:srgbClr val="002060"/>
                </a:solidFill>
              </a:rPr>
              <a:t>With its wide sky and warm earth, Princess </a:t>
            </a:r>
            <a:r>
              <a:rPr lang="en-US" sz="2400" dirty="0" err="1" smtClean="0">
                <a:solidFill>
                  <a:srgbClr val="002060"/>
                </a:solidFill>
              </a:rPr>
              <a:t>Gie</a:t>
            </a:r>
            <a:r>
              <a:rPr lang="en-US" sz="2400" dirty="0" smtClean="0">
                <a:solidFill>
                  <a:srgbClr val="002060"/>
                </a:solidFill>
              </a:rPr>
              <a:t> </a:t>
            </a:r>
            <a:r>
              <a:rPr lang="en-US" sz="2400" dirty="0" err="1" smtClean="0">
                <a:solidFill>
                  <a:srgbClr val="002060"/>
                </a:solidFill>
              </a:rPr>
              <a:t>Gie’s</a:t>
            </a:r>
            <a:r>
              <a:rPr lang="en-US" sz="2400" dirty="0" smtClean="0">
                <a:solidFill>
                  <a:srgbClr val="002060"/>
                </a:solidFill>
              </a:rPr>
              <a:t> kingdom is a beautiful land.  But clean drinking water is scarce in her small African village.  And try as she might, </a:t>
            </a:r>
            <a:r>
              <a:rPr lang="en-US" sz="2400" dirty="0" err="1" smtClean="0">
                <a:solidFill>
                  <a:srgbClr val="002060"/>
                </a:solidFill>
              </a:rPr>
              <a:t>Gie</a:t>
            </a:r>
            <a:r>
              <a:rPr lang="en-US" sz="2400" dirty="0" smtClean="0">
                <a:solidFill>
                  <a:srgbClr val="002060"/>
                </a:solidFill>
              </a:rPr>
              <a:t> </a:t>
            </a:r>
            <a:r>
              <a:rPr lang="en-US" sz="2400" dirty="0" err="1" smtClean="0">
                <a:solidFill>
                  <a:srgbClr val="002060"/>
                </a:solidFill>
              </a:rPr>
              <a:t>Gie</a:t>
            </a:r>
            <a:r>
              <a:rPr lang="en-US" sz="2400" dirty="0" smtClean="0">
                <a:solidFill>
                  <a:srgbClr val="002060"/>
                </a:solidFill>
              </a:rPr>
              <a:t> cannot bring the water closer; she cannot make it run clearer.  She rises before the sun to make the long journey to the well.  Instead of a crown, she wears a heavy pot on her head to collect the water.</a:t>
            </a:r>
          </a:p>
          <a:p>
            <a:pPr marL="0" indent="0" algn="ctr">
              <a:buNone/>
            </a:pPr>
            <a:endParaRPr lang="en-US" sz="2400" dirty="0" smtClean="0">
              <a:solidFill>
                <a:srgbClr val="002060"/>
              </a:solidFill>
            </a:endParaRPr>
          </a:p>
          <a:p>
            <a:pPr marL="0" indent="0" algn="ctr">
              <a:buNone/>
            </a:pPr>
            <a:endParaRPr lang="en-US" sz="2400" dirty="0">
              <a:solidFill>
                <a:srgbClr val="002060"/>
              </a:solidFill>
            </a:endParaRPr>
          </a:p>
          <a:p>
            <a:pPr marL="0" indent="0" algn="ctr">
              <a:buNone/>
            </a:pPr>
            <a:endParaRPr lang="en-US" sz="2400" dirty="0" smtClean="0">
              <a:solidFill>
                <a:srgbClr val="002060"/>
              </a:solidFill>
            </a:endParaRPr>
          </a:p>
          <a:p>
            <a:pPr marL="0" indent="0" algn="ctr">
              <a:buNone/>
            </a:pPr>
            <a:endParaRPr lang="en-US" sz="2400" dirty="0" smtClean="0">
              <a:solidFill>
                <a:srgbClr val="002060"/>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514600"/>
            <a:ext cx="3505200" cy="3505200"/>
          </a:xfrm>
        </p:spPr>
      </p:pic>
    </p:spTree>
    <p:extLst>
      <p:ext uri="{BB962C8B-B14F-4D97-AF65-F5344CB8AC3E}">
        <p14:creationId xmlns:p14="http://schemas.microsoft.com/office/powerpoint/2010/main" val="4476284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r>
              <a:rPr lang="en-US" sz="2800" b="1" dirty="0" smtClean="0">
                <a:latin typeface="Franklin Gothic Book" pitchFamily="34" charset="0"/>
              </a:rPr>
              <a:t>***  BMJ Award Trivia  ***</a:t>
            </a:r>
            <a:endParaRPr lang="en-US" sz="2800" b="1" dirty="0">
              <a:latin typeface="Franklin Gothic Book" pitchFamily="34" charset="0"/>
            </a:endParaRPr>
          </a:p>
        </p:txBody>
      </p:sp>
      <p:sp>
        <p:nvSpPr>
          <p:cNvPr id="4" name="Content Placeholder 3"/>
          <p:cNvSpPr>
            <a:spLocks noGrp="1"/>
          </p:cNvSpPr>
          <p:nvPr>
            <p:ph sz="half" idx="2"/>
          </p:nvPr>
        </p:nvSpPr>
        <p:spPr>
          <a:xfrm>
            <a:off x="4419600" y="1752600"/>
            <a:ext cx="4495800" cy="4876800"/>
          </a:xfrm>
        </p:spPr>
        <p:txBody>
          <a:bodyPr>
            <a:normAutofit/>
          </a:bodyPr>
          <a:lstStyle/>
          <a:p>
            <a:pPr marL="0" indent="0">
              <a:buNone/>
            </a:pPr>
            <a:endParaRPr lang="en-US" sz="2200" dirty="0" smtClean="0">
              <a:latin typeface="Franklin Gothic Book" pitchFamily="34" charset="0"/>
            </a:endParaRPr>
          </a:p>
          <a:p>
            <a:pPr marL="0" indent="0" algn="ctr">
              <a:buNone/>
            </a:pPr>
            <a:endParaRPr lang="en-US" sz="2200" dirty="0" smtClean="0">
              <a:latin typeface="Franklin Gothic Book" pitchFamily="34" charset="0"/>
            </a:endParaRPr>
          </a:p>
          <a:p>
            <a:pPr marL="0" indent="0" algn="ctr">
              <a:buNone/>
            </a:pPr>
            <a:endParaRPr lang="en-US" dirty="0" smtClean="0">
              <a:latin typeface="Franklin Gothic Book" pitchFamily="34" charset="0"/>
            </a:endParaRPr>
          </a:p>
          <a:p>
            <a:pPr marL="0" indent="0" algn="ctr">
              <a:buNone/>
            </a:pPr>
            <a:r>
              <a:rPr lang="en-US" dirty="0" smtClean="0">
                <a:latin typeface="Franklin Gothic Book" pitchFamily="34" charset="0"/>
              </a:rPr>
              <a:t>Do you remember </a:t>
            </a:r>
          </a:p>
          <a:p>
            <a:pPr marL="0" indent="0" algn="ctr">
              <a:buNone/>
            </a:pPr>
            <a:r>
              <a:rPr lang="en-US" dirty="0" smtClean="0">
                <a:latin typeface="Franklin Gothic Book" pitchFamily="34" charset="0"/>
              </a:rPr>
              <a:t>last year’s </a:t>
            </a:r>
          </a:p>
          <a:p>
            <a:pPr marL="0" indent="0" algn="ctr">
              <a:buNone/>
            </a:pPr>
            <a:r>
              <a:rPr lang="en-US" dirty="0" smtClean="0">
                <a:latin typeface="Franklin Gothic Book" pitchFamily="34" charset="0"/>
              </a:rPr>
              <a:t>Bill Martin Jr. </a:t>
            </a:r>
          </a:p>
          <a:p>
            <a:pPr marL="0" indent="0" algn="ctr">
              <a:buNone/>
            </a:pPr>
            <a:r>
              <a:rPr lang="en-US" smtClean="0">
                <a:latin typeface="Franklin Gothic Book" pitchFamily="34" charset="0"/>
              </a:rPr>
              <a:t>award winner</a:t>
            </a:r>
            <a:r>
              <a:rPr lang="en-US" dirty="0" smtClean="0">
                <a:latin typeface="Franklin Gothic Book" pitchFamily="34" charset="0"/>
              </a:rPr>
              <a:t>?</a:t>
            </a:r>
            <a:endParaRPr lang="en-US" dirty="0">
              <a:latin typeface="Franklin Gothic Book" pitchFamily="34" charset="0"/>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2818701"/>
            <a:ext cx="2743200" cy="2718034"/>
          </a:xfrm>
        </p:spPr>
      </p:pic>
    </p:spTree>
    <p:extLst>
      <p:ext uri="{BB962C8B-B14F-4D97-AF65-F5344CB8AC3E}">
        <p14:creationId xmlns:p14="http://schemas.microsoft.com/office/powerpoint/2010/main" val="418779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solidFill>
                  <a:srgbClr val="003300"/>
                </a:solidFill>
                <a:latin typeface="High Tower Text" pitchFamily="18" charset="0"/>
              </a:rPr>
              <a:t/>
            </a:r>
            <a:br>
              <a:rPr lang="en-US" sz="3100" dirty="0" smtClean="0">
                <a:solidFill>
                  <a:srgbClr val="003300"/>
                </a:solidFill>
                <a:latin typeface="High Tower Text" pitchFamily="18" charset="0"/>
              </a:rPr>
            </a:br>
            <a:r>
              <a:rPr lang="en-US" sz="4000" b="1" dirty="0" smtClean="0">
                <a:solidFill>
                  <a:srgbClr val="003300"/>
                </a:solidFill>
                <a:latin typeface="High Tower Text" pitchFamily="18" charset="0"/>
              </a:rPr>
              <a:t>2016 Winner – Nerdy Birdy</a:t>
            </a:r>
            <a:r>
              <a:rPr lang="en-US" sz="4000" dirty="0" smtClean="0">
                <a:solidFill>
                  <a:srgbClr val="003300"/>
                </a:solidFill>
                <a:latin typeface="High Tower Text" pitchFamily="18" charset="0"/>
              </a:rPr>
              <a:t/>
            </a:r>
            <a:br>
              <a:rPr lang="en-US" sz="4000" dirty="0" smtClean="0">
                <a:solidFill>
                  <a:srgbClr val="003300"/>
                </a:solidFill>
                <a:latin typeface="High Tower Text" pitchFamily="18" charset="0"/>
              </a:rPr>
            </a:br>
            <a:r>
              <a:rPr lang="en-US" sz="3100" dirty="0" smtClean="0">
                <a:solidFill>
                  <a:srgbClr val="003300"/>
                </a:solidFill>
                <a:latin typeface="High Tower Text" pitchFamily="18" charset="0"/>
              </a:rPr>
              <a:t>Written by Aaron Reynolds</a:t>
            </a:r>
            <a:br>
              <a:rPr lang="en-US" sz="3100" dirty="0" smtClean="0">
                <a:solidFill>
                  <a:srgbClr val="003300"/>
                </a:solidFill>
                <a:latin typeface="High Tower Text" pitchFamily="18" charset="0"/>
              </a:rPr>
            </a:br>
            <a:r>
              <a:rPr lang="en-US" sz="3100" dirty="0" smtClean="0">
                <a:solidFill>
                  <a:srgbClr val="003300"/>
                </a:solidFill>
                <a:latin typeface="High Tower Text" pitchFamily="18" charset="0"/>
              </a:rPr>
              <a:t>Illustrated by Matt Davies</a:t>
            </a:r>
            <a:endParaRPr lang="en-US" sz="3100" dirty="0">
              <a:solidFill>
                <a:srgbClr val="003300"/>
              </a:solidFill>
              <a:latin typeface="High Tower Text" pitchFamily="18" charset="0"/>
            </a:endParaRPr>
          </a:p>
        </p:txBody>
      </p:sp>
      <p:sp>
        <p:nvSpPr>
          <p:cNvPr id="4" name="Content Placeholder 3"/>
          <p:cNvSpPr>
            <a:spLocks noGrp="1"/>
          </p:cNvSpPr>
          <p:nvPr>
            <p:ph sz="half" idx="2"/>
          </p:nvPr>
        </p:nvSpPr>
        <p:spPr>
          <a:xfrm>
            <a:off x="4724400" y="1981200"/>
            <a:ext cx="4038600" cy="4525963"/>
          </a:xfrm>
        </p:spPr>
        <p:txBody>
          <a:bodyPr>
            <a:normAutofit lnSpcReduction="10000"/>
          </a:bodyPr>
          <a:lstStyle/>
          <a:p>
            <a:pPr marL="0" indent="0" algn="ctr">
              <a:buNone/>
            </a:pPr>
            <a:endParaRPr lang="en-US" sz="2400" dirty="0" smtClean="0">
              <a:latin typeface="High Tower Text" pitchFamily="18" charset="0"/>
            </a:endParaRPr>
          </a:p>
          <a:p>
            <a:pPr marL="0" indent="0" algn="ctr">
              <a:buNone/>
            </a:pPr>
            <a:r>
              <a:rPr lang="en-US" sz="2500" dirty="0" smtClean="0">
                <a:latin typeface="High Tower Text" pitchFamily="18" charset="0"/>
              </a:rPr>
              <a:t>Nerdy Birdy likes reading, video games and reading about video games.  The cool birdies like hunting, showing off and devouring worms.  They don’t like nerdy birdies.  Dejected and friendless, Nerdy Birdy soon discovers that there are far more nerdy birdies than cool birdies in the sky.</a:t>
            </a:r>
          </a:p>
          <a:p>
            <a:pPr marL="0" indent="0" algn="ctr">
              <a:buNone/>
            </a:pPr>
            <a:endParaRPr lang="en-US" sz="2500" dirty="0" smtClean="0">
              <a:latin typeface="High Tower Text" pitchFamily="18" charset="0"/>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2438400"/>
            <a:ext cx="3359176" cy="3730624"/>
          </a:xfrm>
        </p:spPr>
      </p:pic>
    </p:spTree>
    <p:extLst>
      <p:ext uri="{BB962C8B-B14F-4D97-AF65-F5344CB8AC3E}">
        <p14:creationId xmlns:p14="http://schemas.microsoft.com/office/powerpoint/2010/main" val="190768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 Learn More Visit…</a:t>
            </a:r>
            <a:endParaRPr lang="en-US" sz="3600" dirty="0"/>
          </a:p>
        </p:txBody>
      </p:sp>
      <p:sp>
        <p:nvSpPr>
          <p:cNvPr id="3" name="Content Placeholder 2"/>
          <p:cNvSpPr>
            <a:spLocks noGrp="1"/>
          </p:cNvSpPr>
          <p:nvPr>
            <p:ph idx="1"/>
          </p:nvPr>
        </p:nvSpPr>
        <p:spPr>
          <a:xfrm>
            <a:off x="304800" y="2667000"/>
            <a:ext cx="8229600" cy="4525963"/>
          </a:xfrm>
        </p:spPr>
        <p:txBody>
          <a:bodyPr>
            <a:normAutofit/>
          </a:bodyPr>
          <a:lstStyle/>
          <a:p>
            <a:pPr marL="0" indent="0">
              <a:buNone/>
            </a:pPr>
            <a:r>
              <a:rPr lang="en-US" sz="2400" dirty="0" smtClean="0">
                <a:hlinkClick r:id="rId3"/>
              </a:rPr>
              <a:t>htthttp://www.billmartinjr.com/</a:t>
            </a:r>
          </a:p>
          <a:p>
            <a:pPr marL="0" indent="0">
              <a:buNone/>
            </a:pPr>
            <a:endParaRPr lang="en-US" sz="2400" dirty="0" smtClean="0">
              <a:hlinkClick r:id="rId3"/>
            </a:endParaRPr>
          </a:p>
          <a:p>
            <a:pPr marL="0" indent="0">
              <a:buNone/>
            </a:pPr>
            <a:r>
              <a:rPr lang="en-US" sz="2400" dirty="0" smtClean="0">
                <a:hlinkClick r:id="rId3"/>
              </a:rPr>
              <a:t>http://www.kansasread.org/Bill_Martin_Jr_Award.htmb</a:t>
            </a:r>
            <a:r>
              <a:rPr lang="en-US" sz="2400" dirty="0" smtClean="0"/>
              <a:t> </a:t>
            </a:r>
            <a:endParaRPr lang="en-US" sz="2400" dirty="0"/>
          </a:p>
        </p:txBody>
      </p:sp>
    </p:spTree>
    <p:extLst>
      <p:ext uri="{BB962C8B-B14F-4D97-AF65-F5344CB8AC3E}">
        <p14:creationId xmlns:p14="http://schemas.microsoft.com/office/powerpoint/2010/main" val="13067382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5676331"/>
          </a:xfrm>
        </p:spPr>
        <p:txBody>
          <a:bodyPr>
            <a:normAutofit/>
          </a:bodyPr>
          <a:lstStyle/>
          <a:p>
            <a:endParaRPr lang="en-US" sz="2200" dirty="0" smtClean="0"/>
          </a:p>
          <a:p>
            <a:r>
              <a:rPr lang="en-US" sz="2200" dirty="0" smtClean="0"/>
              <a:t>Author and Illustrator </a:t>
            </a:r>
          </a:p>
          <a:p>
            <a:r>
              <a:rPr lang="en-US" sz="2200" dirty="0"/>
              <a:t>B</a:t>
            </a:r>
            <a:r>
              <a:rPr lang="en-US" sz="2200" dirty="0" smtClean="0"/>
              <a:t>orn in 1916</a:t>
            </a:r>
          </a:p>
          <a:p>
            <a:r>
              <a:rPr lang="en-US" sz="2200" dirty="0" smtClean="0"/>
              <a:t>Grew up in Hiawatha, Kansas</a:t>
            </a:r>
          </a:p>
          <a:p>
            <a:pPr marL="0" indent="0">
              <a:buNone/>
            </a:pPr>
            <a:r>
              <a:rPr lang="en-US" sz="2200" dirty="0" smtClean="0"/>
              <a:t>      (Northeast corner of Kansas)</a:t>
            </a:r>
          </a:p>
          <a:p>
            <a:r>
              <a:rPr lang="en-US" sz="2200" dirty="0" smtClean="0"/>
              <a:t>Struggled learning to read as a child</a:t>
            </a:r>
          </a:p>
          <a:p>
            <a:r>
              <a:rPr lang="en-US" sz="2200" dirty="0" smtClean="0"/>
              <a:t>First career was a teacher</a:t>
            </a:r>
          </a:p>
          <a:p>
            <a:r>
              <a:rPr lang="en-US" sz="2200" dirty="0" smtClean="0"/>
              <a:t>Wrote more than 300 children’s books</a:t>
            </a:r>
          </a:p>
          <a:p>
            <a:r>
              <a:rPr lang="en-US" sz="2200" dirty="0" smtClean="0"/>
              <a:t>Died in 1996 at the age of 80 of natural causes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7109" y="1828800"/>
            <a:ext cx="3850753" cy="3867944"/>
          </a:xfrm>
        </p:spPr>
      </p:pic>
      <p:sp>
        <p:nvSpPr>
          <p:cNvPr id="2" name="Title 1"/>
          <p:cNvSpPr>
            <a:spLocks noGrp="1"/>
          </p:cNvSpPr>
          <p:nvPr>
            <p:ph type="title"/>
          </p:nvPr>
        </p:nvSpPr>
        <p:spPr>
          <a:xfrm>
            <a:off x="457200" y="152400"/>
            <a:ext cx="8229600" cy="1143000"/>
          </a:xfrm>
        </p:spPr>
        <p:txBody>
          <a:bodyPr/>
          <a:lstStyle/>
          <a:p>
            <a:r>
              <a:rPr lang="en-US" sz="3600" b="1" dirty="0" smtClean="0"/>
              <a:t>Who is Bill Martin Jr?</a:t>
            </a:r>
            <a:endParaRPr lang="en-US" sz="3600" b="1" dirty="0"/>
          </a:p>
        </p:txBody>
      </p:sp>
    </p:spTree>
    <p:extLst>
      <p:ext uri="{BB962C8B-B14F-4D97-AF65-F5344CB8AC3E}">
        <p14:creationId xmlns:p14="http://schemas.microsoft.com/office/powerpoint/2010/main" val="3396949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47800"/>
            <a:ext cx="3200400" cy="3712464"/>
          </a:xfrm>
        </p:spPr>
        <p:txBody>
          <a:bodyPr>
            <a:normAutofit fontScale="85000" lnSpcReduction="20000"/>
          </a:bodyPr>
          <a:lstStyle/>
          <a:p>
            <a:pPr marL="0" indent="0" algn="ctr">
              <a:buNone/>
            </a:pPr>
            <a:r>
              <a:rPr lang="en-US" dirty="0" smtClean="0">
                <a:effectLst/>
              </a:rPr>
              <a:t>As a tribute to Bill Martin, Jr., the Kansas Reading Association established a picture book award in his honor in 1996. One picture book is honored each year with this distinguished title, the winner of the </a:t>
            </a:r>
          </a:p>
          <a:p>
            <a:pPr marL="0" indent="0" algn="ctr">
              <a:buNone/>
            </a:pPr>
            <a:r>
              <a:rPr lang="en-US" dirty="0" smtClean="0">
                <a:effectLst/>
              </a:rPr>
              <a:t>Bill Martin Jr. Picture Book Award.</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371600"/>
            <a:ext cx="3321914" cy="3180556"/>
          </a:xfrm>
        </p:spPr>
      </p:pic>
      <p:sp>
        <p:nvSpPr>
          <p:cNvPr id="2" name="Title 1"/>
          <p:cNvSpPr>
            <a:spLocks noGrp="1"/>
          </p:cNvSpPr>
          <p:nvPr>
            <p:ph type="title"/>
          </p:nvPr>
        </p:nvSpPr>
        <p:spPr>
          <a:xfrm>
            <a:off x="76200" y="365760"/>
            <a:ext cx="9067800" cy="548640"/>
          </a:xfrm>
        </p:spPr>
        <p:txBody>
          <a:bodyPr>
            <a:normAutofit fontScale="90000"/>
          </a:bodyPr>
          <a:lstStyle/>
          <a:p>
            <a:r>
              <a:rPr lang="en-US" sz="3600" b="1" dirty="0" smtClean="0"/>
              <a:t>What is the Bill Martin Jr. Award?</a:t>
            </a:r>
            <a:endParaRPr lang="en-US" sz="3600" b="1" dirty="0"/>
          </a:p>
        </p:txBody>
      </p:sp>
    </p:spTree>
    <p:extLst>
      <p:ext uri="{BB962C8B-B14F-4D97-AF65-F5344CB8AC3E}">
        <p14:creationId xmlns:p14="http://schemas.microsoft.com/office/powerpoint/2010/main" val="2028353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fontScale="90000"/>
          </a:bodyPr>
          <a:lstStyle/>
          <a:p>
            <a:r>
              <a:rPr lang="en-US" b="1" dirty="0" smtClean="0">
                <a:solidFill>
                  <a:srgbClr val="0070C0"/>
                </a:solidFill>
                <a:latin typeface="Arial Black" pitchFamily="34" charset="0"/>
              </a:rPr>
              <a:t>Always Remember</a:t>
            </a:r>
            <a:r>
              <a:rPr lang="en-US" dirty="0" smtClean="0">
                <a:solidFill>
                  <a:srgbClr val="0070C0"/>
                </a:solidFill>
                <a:latin typeface="Arial Black" pitchFamily="34" charset="0"/>
              </a:rPr>
              <a:t/>
            </a:r>
            <a:br>
              <a:rPr lang="en-US" dirty="0" smtClean="0">
                <a:solidFill>
                  <a:srgbClr val="0070C0"/>
                </a:solidFill>
                <a:latin typeface="Arial Black" pitchFamily="34" charset="0"/>
              </a:rPr>
            </a:br>
            <a:r>
              <a:rPr lang="en-US" sz="2700" dirty="0" smtClean="0">
                <a:solidFill>
                  <a:srgbClr val="0070C0"/>
                </a:solidFill>
                <a:latin typeface="Arial Black" pitchFamily="34" charset="0"/>
              </a:rPr>
              <a:t>Written by </a:t>
            </a:r>
            <a:r>
              <a:rPr lang="en-US" sz="2700" dirty="0" err="1" smtClean="0">
                <a:solidFill>
                  <a:srgbClr val="0070C0"/>
                </a:solidFill>
                <a:latin typeface="Arial Black" pitchFamily="34" charset="0"/>
              </a:rPr>
              <a:t>Cece</a:t>
            </a:r>
            <a:r>
              <a:rPr lang="en-US" sz="2700" dirty="0" smtClean="0">
                <a:solidFill>
                  <a:srgbClr val="0070C0"/>
                </a:solidFill>
                <a:latin typeface="Arial Black" pitchFamily="34" charset="0"/>
              </a:rPr>
              <a:t> </a:t>
            </a:r>
            <a:r>
              <a:rPr lang="en-US" sz="2700" dirty="0" err="1" smtClean="0">
                <a:solidFill>
                  <a:srgbClr val="0070C0"/>
                </a:solidFill>
                <a:latin typeface="Arial Black" pitchFamily="34" charset="0"/>
              </a:rPr>
              <a:t>Meng</a:t>
            </a:r>
            <a:r>
              <a:rPr lang="en-US" sz="2700" dirty="0" smtClean="0">
                <a:solidFill>
                  <a:srgbClr val="0070C0"/>
                </a:solidFill>
                <a:latin typeface="Arial Black" pitchFamily="34" charset="0"/>
              </a:rPr>
              <a:t> &amp; Illustrated by </a:t>
            </a:r>
            <a:r>
              <a:rPr lang="en-US" sz="2700" dirty="0" err="1" smtClean="0">
                <a:solidFill>
                  <a:srgbClr val="0070C0"/>
                </a:solidFill>
                <a:latin typeface="Arial Black" pitchFamily="34" charset="0"/>
              </a:rPr>
              <a:t>Jago</a:t>
            </a:r>
            <a:endParaRPr lang="en-US" sz="2700" dirty="0">
              <a:solidFill>
                <a:srgbClr val="0070C0"/>
              </a:solidFill>
              <a:latin typeface="Arial Black" pitchFamily="34" charset="0"/>
            </a:endParaRPr>
          </a:p>
        </p:txBody>
      </p:sp>
      <p:sp>
        <p:nvSpPr>
          <p:cNvPr id="4" name="Content Placeholder 3"/>
          <p:cNvSpPr>
            <a:spLocks noGrp="1"/>
          </p:cNvSpPr>
          <p:nvPr>
            <p:ph sz="half" idx="2"/>
          </p:nvPr>
        </p:nvSpPr>
        <p:spPr>
          <a:xfrm>
            <a:off x="4495800" y="2096587"/>
            <a:ext cx="4191000" cy="4114800"/>
          </a:xfrm>
        </p:spPr>
        <p:txBody>
          <a:bodyPr>
            <a:normAutofit/>
          </a:bodyPr>
          <a:lstStyle/>
          <a:p>
            <a:pPr marL="0" indent="0" algn="ctr">
              <a:buNone/>
            </a:pPr>
            <a:endParaRPr lang="en-US" sz="2400" dirty="0">
              <a:solidFill>
                <a:srgbClr val="002060"/>
              </a:solidFill>
            </a:endParaRPr>
          </a:p>
          <a:p>
            <a:pPr marL="0" indent="0" algn="ctr">
              <a:buNone/>
            </a:pPr>
            <a:r>
              <a:rPr lang="en-US" sz="2400" dirty="0" smtClean="0">
                <a:solidFill>
                  <a:srgbClr val="002060"/>
                </a:solidFill>
              </a:rPr>
              <a:t>After old turtle swims his last swim and breathes his last breath, his friends lovingly remember how he impacted each and every one of them.  The sea animals realize that Old Turtle is not truly gone, because his memory and legacy will last forever.</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306782"/>
            <a:ext cx="3580987" cy="3694411"/>
          </a:xfrm>
        </p:spPr>
      </p:pic>
    </p:spTree>
    <p:extLst>
      <p:ext uri="{BB962C8B-B14F-4D97-AF65-F5344CB8AC3E}">
        <p14:creationId xmlns:p14="http://schemas.microsoft.com/office/powerpoint/2010/main" val="20001026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524000"/>
          </a:xfrm>
        </p:spPr>
        <p:txBody>
          <a:bodyPr>
            <a:noAutofit/>
          </a:bodyPr>
          <a:lstStyle/>
          <a:p>
            <a:r>
              <a:rPr lang="en-US" sz="4000" dirty="0" smtClean="0"/>
              <a:t/>
            </a:r>
            <a:br>
              <a:rPr lang="en-US" sz="4000" dirty="0" smtClean="0"/>
            </a:br>
            <a:r>
              <a:rPr lang="en-US" sz="4000" b="1" dirty="0" smtClean="0"/>
              <a:t>Chicken Story Time</a:t>
            </a:r>
            <a:r>
              <a:rPr lang="en-US" sz="3600" dirty="0" smtClean="0"/>
              <a:t/>
            </a:r>
            <a:br>
              <a:rPr lang="en-US" sz="3600" dirty="0" smtClean="0"/>
            </a:br>
            <a:r>
              <a:rPr lang="en-US" sz="2800" dirty="0" smtClean="0"/>
              <a:t>Written by Sandy Asher</a:t>
            </a:r>
            <a:br>
              <a:rPr lang="en-US" sz="2800" dirty="0" smtClean="0"/>
            </a:br>
            <a:r>
              <a:rPr lang="en-US" sz="2800" dirty="0" smtClean="0"/>
              <a:t>Illustrated by Mark Fearing</a:t>
            </a:r>
            <a:r>
              <a:rPr lang="en-US" sz="3200" dirty="0" smtClean="0"/>
              <a:t/>
            </a:r>
            <a:br>
              <a:rPr lang="en-US" sz="3200" dirty="0" smtClean="0"/>
            </a:br>
            <a:endParaRPr lang="en-US" sz="3200" dirty="0"/>
          </a:p>
        </p:txBody>
      </p:sp>
      <p:sp>
        <p:nvSpPr>
          <p:cNvPr id="4" name="Content Placeholder 3"/>
          <p:cNvSpPr>
            <a:spLocks noGrp="1"/>
          </p:cNvSpPr>
          <p:nvPr>
            <p:ph sz="half" idx="2"/>
          </p:nvPr>
        </p:nvSpPr>
        <p:spPr>
          <a:xfrm>
            <a:off x="4648200" y="1981200"/>
            <a:ext cx="4038600" cy="4525963"/>
          </a:xfrm>
        </p:spPr>
        <p:txBody>
          <a:bodyPr>
            <a:normAutofit/>
          </a:bodyPr>
          <a:lstStyle/>
          <a:p>
            <a:pPr marL="0" indent="0" algn="ctr">
              <a:buNone/>
            </a:pPr>
            <a:endParaRPr lang="en-US" sz="2400" dirty="0"/>
          </a:p>
          <a:p>
            <a:pPr marL="0" indent="0" algn="ctr">
              <a:buNone/>
            </a:pPr>
            <a:r>
              <a:rPr lang="en-US" sz="2400" dirty="0" smtClean="0"/>
              <a:t>Why did  the chicken cross the road?  To get to the story time at the library, of course!  The children like the chicken, the chicken likes the children, and everyone loves story time.  So it’s no surprise that more children (and more chickens!) get in on the fun.</a:t>
            </a:r>
          </a:p>
          <a:p>
            <a:endParaRPr lang="en-US" dirty="0" smtClean="0"/>
          </a:p>
          <a:p>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2486220"/>
            <a:ext cx="3962400" cy="3259394"/>
          </a:xfrm>
        </p:spPr>
      </p:pic>
    </p:spTree>
    <p:extLst>
      <p:ext uri="{BB962C8B-B14F-4D97-AF65-F5344CB8AC3E}">
        <p14:creationId xmlns:p14="http://schemas.microsoft.com/office/powerpoint/2010/main" val="12296012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r>
              <a:rPr lang="en-US" sz="4000" b="1" dirty="0" smtClean="0">
                <a:latin typeface="Franklin Gothic Book" pitchFamily="34" charset="0"/>
              </a:rPr>
              <a:t>Cowpoke Clyde Rides the Range</a:t>
            </a:r>
            <a:r>
              <a:rPr lang="en-US" sz="3200" dirty="0" smtClean="0">
                <a:latin typeface="Franklin Gothic Book" pitchFamily="34" charset="0"/>
              </a:rPr>
              <a:t/>
            </a:r>
            <a:br>
              <a:rPr lang="en-US" sz="3200" dirty="0" smtClean="0">
                <a:latin typeface="Franklin Gothic Book" pitchFamily="34" charset="0"/>
              </a:rPr>
            </a:br>
            <a:r>
              <a:rPr lang="en-US" sz="2800" dirty="0" smtClean="0">
                <a:latin typeface="Franklin Gothic Book" pitchFamily="34" charset="0"/>
              </a:rPr>
              <a:t>Written by Lori Mortensen</a:t>
            </a:r>
            <a:br>
              <a:rPr lang="en-US" sz="2800" dirty="0" smtClean="0">
                <a:latin typeface="Franklin Gothic Book" pitchFamily="34" charset="0"/>
              </a:rPr>
            </a:br>
            <a:r>
              <a:rPr lang="en-US" sz="2800" dirty="0" smtClean="0">
                <a:latin typeface="Franklin Gothic Book" pitchFamily="34" charset="0"/>
              </a:rPr>
              <a:t>Illustrated by Michael Allen Austin</a:t>
            </a:r>
            <a:endParaRPr lang="en-US" sz="2800" dirty="0">
              <a:latin typeface="Franklin Gothic Book" pitchFamily="34" charset="0"/>
            </a:endParaRPr>
          </a:p>
        </p:txBody>
      </p:sp>
      <p:sp>
        <p:nvSpPr>
          <p:cNvPr id="4" name="Content Placeholder 3"/>
          <p:cNvSpPr>
            <a:spLocks noGrp="1"/>
          </p:cNvSpPr>
          <p:nvPr>
            <p:ph sz="half" idx="2"/>
          </p:nvPr>
        </p:nvSpPr>
        <p:spPr>
          <a:xfrm>
            <a:off x="4419600" y="1752600"/>
            <a:ext cx="4495800" cy="4876800"/>
          </a:xfrm>
        </p:spPr>
        <p:txBody>
          <a:bodyPr>
            <a:normAutofit/>
          </a:bodyPr>
          <a:lstStyle/>
          <a:p>
            <a:pPr marL="0" indent="0" algn="ctr">
              <a:buNone/>
            </a:pPr>
            <a:endParaRPr lang="en-US" sz="2900" dirty="0" smtClean="0">
              <a:latin typeface="Franklin Gothic Book" panose="020B0503020102020204" pitchFamily="34" charset="0"/>
            </a:endParaRPr>
          </a:p>
          <a:p>
            <a:pPr marL="0" indent="0" algn="ctr">
              <a:buNone/>
            </a:pPr>
            <a:r>
              <a:rPr lang="en-US" dirty="0" smtClean="0">
                <a:latin typeface="Franklin Gothic Book" panose="020B0503020102020204" pitchFamily="34" charset="0"/>
              </a:rPr>
              <a:t>Cowpoke Clyde is plumb confused.  An ad in his favorite catalog says he </a:t>
            </a:r>
            <a:r>
              <a:rPr lang="en-US" dirty="0" err="1" smtClean="0">
                <a:latin typeface="Franklin Gothic Book" pitchFamily="34" charset="0"/>
              </a:rPr>
              <a:t>oughta</a:t>
            </a:r>
            <a:r>
              <a:rPr lang="en-US" dirty="0" smtClean="0">
                <a:latin typeface="Franklin Gothic Book" pitchFamily="34" charset="0"/>
              </a:rPr>
              <a:t> buy a bike.  He orders one, and when it comes, he mounts up and sets right off, </a:t>
            </a:r>
            <a:r>
              <a:rPr lang="en-US" dirty="0" err="1" smtClean="0">
                <a:latin typeface="Franklin Gothic Book" pitchFamily="34" charset="0"/>
              </a:rPr>
              <a:t>wibble-wobblin</a:t>
            </a:r>
            <a:r>
              <a:rPr lang="en-US" dirty="0" smtClean="0">
                <a:latin typeface="Franklin Gothic Book" pitchFamily="34" charset="0"/>
              </a:rPr>
              <a:t>’ down the road.</a:t>
            </a:r>
            <a:endParaRPr lang="en-US" dirty="0">
              <a:latin typeface="Franklin Gothic Book" panose="020B0503020102020204"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057400"/>
            <a:ext cx="3273934" cy="4088346"/>
          </a:xfrm>
        </p:spPr>
      </p:pic>
    </p:spTree>
    <p:extLst>
      <p:ext uri="{BB962C8B-B14F-4D97-AF65-F5344CB8AC3E}">
        <p14:creationId xmlns:p14="http://schemas.microsoft.com/office/powerpoint/2010/main" val="2172760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030A0"/>
                </a:solidFill>
                <a:latin typeface="Andy"/>
              </a:rPr>
              <a:t>Daniel Finds a Poem</a:t>
            </a:r>
            <a:r>
              <a:rPr lang="en-US" sz="2900" b="1" dirty="0" smtClean="0">
                <a:solidFill>
                  <a:srgbClr val="7030A0"/>
                </a:solidFill>
                <a:latin typeface="Andy"/>
              </a:rPr>
              <a:t/>
            </a:r>
            <a:br>
              <a:rPr lang="en-US" sz="2900" b="1" dirty="0" smtClean="0">
                <a:solidFill>
                  <a:srgbClr val="7030A0"/>
                </a:solidFill>
                <a:latin typeface="Andy"/>
              </a:rPr>
            </a:br>
            <a:r>
              <a:rPr lang="en-US" sz="3100" b="1" dirty="0" smtClean="0">
                <a:solidFill>
                  <a:srgbClr val="7030A0"/>
                </a:solidFill>
                <a:latin typeface="Andy"/>
              </a:rPr>
              <a:t>Written &amp; Illustrated by </a:t>
            </a:r>
            <a:r>
              <a:rPr lang="en-US" sz="3100" b="1" dirty="0" err="1" smtClean="0">
                <a:solidFill>
                  <a:srgbClr val="7030A0"/>
                </a:solidFill>
                <a:latin typeface="Andy"/>
              </a:rPr>
              <a:t>Micha</a:t>
            </a:r>
            <a:r>
              <a:rPr lang="en-US" sz="3100" b="1" dirty="0" smtClean="0">
                <a:solidFill>
                  <a:srgbClr val="7030A0"/>
                </a:solidFill>
                <a:latin typeface="Andy"/>
              </a:rPr>
              <a:t> Archer</a:t>
            </a:r>
            <a:r>
              <a:rPr lang="en-US" sz="2900" b="1" dirty="0" smtClean="0">
                <a:solidFill>
                  <a:srgbClr val="7030A0"/>
                </a:solidFill>
                <a:latin typeface="Andy"/>
              </a:rPr>
              <a:t/>
            </a:r>
            <a:br>
              <a:rPr lang="en-US" sz="2900" b="1" dirty="0" smtClean="0">
                <a:solidFill>
                  <a:srgbClr val="7030A0"/>
                </a:solidFill>
                <a:latin typeface="Andy"/>
              </a:rPr>
            </a:br>
            <a:endParaRPr lang="en-US" sz="2700" dirty="0">
              <a:solidFill>
                <a:srgbClr val="7030A0"/>
              </a:solidFill>
              <a:latin typeface="Andy"/>
            </a:endParaRPr>
          </a:p>
        </p:txBody>
      </p:sp>
      <p:sp>
        <p:nvSpPr>
          <p:cNvPr id="4" name="Content Placeholder 3"/>
          <p:cNvSpPr>
            <a:spLocks noGrp="1"/>
          </p:cNvSpPr>
          <p:nvPr>
            <p:ph sz="half" idx="2"/>
          </p:nvPr>
        </p:nvSpPr>
        <p:spPr>
          <a:xfrm>
            <a:off x="4800600" y="1600200"/>
            <a:ext cx="4038600" cy="5059363"/>
          </a:xfrm>
        </p:spPr>
        <p:txBody>
          <a:bodyPr>
            <a:noAutofit/>
          </a:bodyPr>
          <a:lstStyle/>
          <a:p>
            <a:pPr marL="0" indent="0" algn="ctr">
              <a:buNone/>
            </a:pPr>
            <a:endParaRPr lang="en-US" sz="1800" dirty="0">
              <a:solidFill>
                <a:srgbClr val="7030A0"/>
              </a:solidFill>
              <a:latin typeface="Andy" pitchFamily="66" charset="0"/>
            </a:endParaRPr>
          </a:p>
          <a:p>
            <a:pPr marL="0" indent="0" algn="ctr">
              <a:buNone/>
            </a:pPr>
            <a:r>
              <a:rPr lang="en-US" sz="2000" dirty="0" smtClean="0">
                <a:solidFill>
                  <a:srgbClr val="7030A0"/>
                </a:solidFill>
                <a:latin typeface="Andy" pitchFamily="66" charset="0"/>
              </a:rPr>
              <a:t>What is poetry?</a:t>
            </a:r>
          </a:p>
          <a:p>
            <a:pPr marL="0" indent="0" algn="ctr">
              <a:buNone/>
            </a:pPr>
            <a:r>
              <a:rPr lang="en-US" sz="2000" dirty="0" smtClean="0">
                <a:solidFill>
                  <a:srgbClr val="7030A0"/>
                </a:solidFill>
                <a:latin typeface="Andy" pitchFamily="66" charset="0"/>
              </a:rPr>
              <a:t>Is it glistening morning dew?</a:t>
            </a:r>
          </a:p>
          <a:p>
            <a:pPr marL="0" indent="0" algn="ctr">
              <a:buNone/>
            </a:pPr>
            <a:r>
              <a:rPr lang="en-US" sz="2000" dirty="0" smtClean="0">
                <a:solidFill>
                  <a:srgbClr val="7030A0"/>
                </a:solidFill>
                <a:latin typeface="Andy" pitchFamily="66" charset="0"/>
              </a:rPr>
              <a:t>Is it crisp leaves crunching?</a:t>
            </a:r>
          </a:p>
          <a:p>
            <a:pPr marL="0" indent="0" algn="ctr">
              <a:buNone/>
            </a:pPr>
            <a:r>
              <a:rPr lang="en-US" sz="2000" dirty="0" smtClean="0">
                <a:solidFill>
                  <a:srgbClr val="7030A0"/>
                </a:solidFill>
                <a:latin typeface="Andy" pitchFamily="66" charset="0"/>
              </a:rPr>
              <a:t>Could it be a cool pond, </a:t>
            </a:r>
          </a:p>
          <a:p>
            <a:pPr marL="0" indent="0" algn="ctr">
              <a:buNone/>
            </a:pPr>
            <a:r>
              <a:rPr lang="en-US" sz="2000" dirty="0" smtClean="0">
                <a:solidFill>
                  <a:srgbClr val="7030A0"/>
                </a:solidFill>
                <a:latin typeface="Andy" pitchFamily="66" charset="0"/>
              </a:rPr>
              <a:t>sun-warmed sand, </a:t>
            </a:r>
          </a:p>
          <a:p>
            <a:pPr marL="0" indent="0" algn="ctr">
              <a:buNone/>
            </a:pPr>
            <a:r>
              <a:rPr lang="en-US" sz="2000" dirty="0" smtClean="0">
                <a:solidFill>
                  <a:srgbClr val="7030A0"/>
                </a:solidFill>
                <a:latin typeface="Andy" pitchFamily="66" charset="0"/>
              </a:rPr>
              <a:t>or moonlight on the grass?  </a:t>
            </a:r>
          </a:p>
          <a:p>
            <a:pPr marL="0" indent="0" algn="ctr">
              <a:buNone/>
            </a:pPr>
            <a:r>
              <a:rPr lang="en-US" sz="2000" dirty="0" smtClean="0">
                <a:solidFill>
                  <a:srgbClr val="7030A0"/>
                </a:solidFill>
                <a:latin typeface="Andy" pitchFamily="66" charset="0"/>
              </a:rPr>
              <a:t>Maybe poetry is all of these </a:t>
            </a:r>
          </a:p>
          <a:p>
            <a:pPr marL="0" indent="0" algn="ctr">
              <a:buNone/>
            </a:pPr>
            <a:r>
              <a:rPr lang="en-US" sz="2000" dirty="0" smtClean="0">
                <a:solidFill>
                  <a:srgbClr val="7030A0"/>
                </a:solidFill>
                <a:latin typeface="Andy" pitchFamily="66" charset="0"/>
              </a:rPr>
              <a:t>things, as it is something special </a:t>
            </a:r>
          </a:p>
          <a:p>
            <a:pPr marL="0" indent="0" algn="ctr">
              <a:buNone/>
            </a:pPr>
            <a:r>
              <a:rPr lang="en-US" sz="2000" dirty="0" smtClean="0">
                <a:solidFill>
                  <a:srgbClr val="7030A0"/>
                </a:solidFill>
                <a:latin typeface="Andy" pitchFamily="66" charset="0"/>
              </a:rPr>
              <a:t>for everyone – </a:t>
            </a:r>
          </a:p>
          <a:p>
            <a:pPr marL="0" indent="0" algn="ctr">
              <a:buNone/>
            </a:pPr>
            <a:r>
              <a:rPr lang="en-US" sz="2000" dirty="0" smtClean="0">
                <a:solidFill>
                  <a:srgbClr val="7030A0"/>
                </a:solidFill>
                <a:latin typeface="Andy" pitchFamily="66" charset="0"/>
              </a:rPr>
              <a:t>you just have to take the time to really look and listen.</a:t>
            </a:r>
          </a:p>
          <a:p>
            <a:pPr marL="0" indent="0">
              <a:buNone/>
            </a:pPr>
            <a:endParaRPr lang="en-US" sz="2000" dirty="0" smtClean="0">
              <a:solidFill>
                <a:srgbClr val="7030A0"/>
              </a:solidFill>
              <a:latin typeface="Andy" pitchFamily="66"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3577" y="2209800"/>
            <a:ext cx="3968125" cy="3581400"/>
          </a:xfrm>
        </p:spPr>
      </p:pic>
    </p:spTree>
    <p:extLst>
      <p:ext uri="{BB962C8B-B14F-4D97-AF65-F5344CB8AC3E}">
        <p14:creationId xmlns:p14="http://schemas.microsoft.com/office/powerpoint/2010/main" val="1225125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High Tower Text" pitchFamily="18" charset="0"/>
              </a:rPr>
              <a:t/>
            </a:r>
            <a:br>
              <a:rPr lang="en-US" b="1" dirty="0" smtClean="0">
                <a:solidFill>
                  <a:srgbClr val="FF0000"/>
                </a:solidFill>
                <a:latin typeface="High Tower Text" pitchFamily="18" charset="0"/>
              </a:rPr>
            </a:br>
            <a:r>
              <a:rPr lang="en-US" sz="4200" b="1" dirty="0" smtClean="0">
                <a:latin typeface="High Tower Text" pitchFamily="18" charset="0"/>
              </a:rPr>
              <a:t>The Gingerbread Man Loose at the Zoo</a:t>
            </a:r>
            <a:r>
              <a:rPr lang="en-US" sz="4200" b="1" dirty="0" smtClean="0">
                <a:solidFill>
                  <a:srgbClr val="0000FF"/>
                </a:solidFill>
                <a:latin typeface="High Tower Text" pitchFamily="18" charset="0"/>
              </a:rPr>
              <a:t/>
            </a:r>
            <a:br>
              <a:rPr lang="en-US" sz="4200" b="1" dirty="0" smtClean="0">
                <a:solidFill>
                  <a:srgbClr val="0000FF"/>
                </a:solidFill>
                <a:latin typeface="High Tower Text" pitchFamily="18" charset="0"/>
              </a:rPr>
            </a:br>
            <a:r>
              <a:rPr lang="en-US" sz="3100" dirty="0" smtClean="0">
                <a:solidFill>
                  <a:srgbClr val="003300"/>
                </a:solidFill>
                <a:latin typeface="High Tower Text" pitchFamily="18" charset="0"/>
              </a:rPr>
              <a:t>Written by Laura Murray</a:t>
            </a:r>
            <a:br>
              <a:rPr lang="en-US" sz="3100" dirty="0" smtClean="0">
                <a:solidFill>
                  <a:srgbClr val="003300"/>
                </a:solidFill>
                <a:latin typeface="High Tower Text" pitchFamily="18" charset="0"/>
              </a:rPr>
            </a:br>
            <a:r>
              <a:rPr lang="en-US" sz="3100" dirty="0" smtClean="0">
                <a:solidFill>
                  <a:srgbClr val="003300"/>
                </a:solidFill>
                <a:latin typeface="High Tower Text" pitchFamily="18" charset="0"/>
              </a:rPr>
              <a:t>Illustrated by Mike Lowery</a:t>
            </a:r>
            <a:endParaRPr lang="en-US" sz="3100" dirty="0">
              <a:solidFill>
                <a:srgbClr val="FF0000"/>
              </a:solidFill>
              <a:latin typeface="High Tower Text" pitchFamily="18" charset="0"/>
            </a:endParaRPr>
          </a:p>
        </p:txBody>
      </p:sp>
      <p:sp>
        <p:nvSpPr>
          <p:cNvPr id="4" name="Content Placeholder 3"/>
          <p:cNvSpPr>
            <a:spLocks noGrp="1"/>
          </p:cNvSpPr>
          <p:nvPr>
            <p:ph sz="half" idx="2"/>
          </p:nvPr>
        </p:nvSpPr>
        <p:spPr>
          <a:xfrm>
            <a:off x="4800600" y="2133600"/>
            <a:ext cx="4038600" cy="4525963"/>
          </a:xfrm>
        </p:spPr>
        <p:txBody>
          <a:bodyPr>
            <a:normAutofit/>
          </a:bodyPr>
          <a:lstStyle/>
          <a:p>
            <a:pPr marL="0" indent="0" algn="ctr">
              <a:buNone/>
            </a:pPr>
            <a:endParaRPr lang="en-US" sz="2400" dirty="0" smtClean="0">
              <a:latin typeface="High Tower Text" pitchFamily="18" charset="0"/>
            </a:endParaRPr>
          </a:p>
          <a:p>
            <a:pPr marL="0" indent="0" algn="ctr">
              <a:buNone/>
            </a:pPr>
            <a:r>
              <a:rPr lang="en-US" sz="2400" dirty="0" smtClean="0">
                <a:latin typeface="High Tower Text" pitchFamily="18" charset="0"/>
              </a:rPr>
              <a:t>Is there anything more fun than a class trip to the zoo?  The Gingerbread Man and his classmates don’t think so, and they get to solve the riddles on a WILD scavenger hunt.  They meet giraffes, monkeys, and even a fox (especially scary for a Gingerbread Man!). </a:t>
            </a:r>
            <a:endParaRPr lang="en-US" sz="2400" dirty="0">
              <a:latin typeface="High Tower Text" pitchFamily="18"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2745" y="2362199"/>
            <a:ext cx="3218443" cy="4144963"/>
          </a:xfrm>
        </p:spPr>
      </p:pic>
    </p:spTree>
    <p:extLst>
      <p:ext uri="{BB962C8B-B14F-4D97-AF65-F5344CB8AC3E}">
        <p14:creationId xmlns:p14="http://schemas.microsoft.com/office/powerpoint/2010/main" val="179544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003300"/>
                </a:solidFill>
              </a:rPr>
              <a:t/>
            </a:r>
            <a:br>
              <a:rPr lang="en-US" b="1" dirty="0" smtClean="0">
                <a:solidFill>
                  <a:srgbClr val="003300"/>
                </a:solidFill>
              </a:rPr>
            </a:br>
            <a:r>
              <a:rPr lang="en-US" b="1" dirty="0" smtClean="0">
                <a:solidFill>
                  <a:srgbClr val="003300"/>
                </a:solidFill>
              </a:rPr>
              <a:t>My Friend Maggie</a:t>
            </a:r>
            <a:br>
              <a:rPr lang="en-US" b="1" dirty="0" smtClean="0">
                <a:solidFill>
                  <a:srgbClr val="003300"/>
                </a:solidFill>
              </a:rPr>
            </a:br>
            <a:r>
              <a:rPr lang="en-US" sz="3100" b="1" dirty="0" smtClean="0">
                <a:solidFill>
                  <a:srgbClr val="003300"/>
                </a:solidFill>
              </a:rPr>
              <a:t>Written &amp; Illustrated by Hannah E. Harrison</a:t>
            </a:r>
            <a:br>
              <a:rPr lang="en-US" sz="3100" b="1" dirty="0" smtClean="0">
                <a:solidFill>
                  <a:srgbClr val="003300"/>
                </a:solidFill>
              </a:rPr>
            </a:br>
            <a:endParaRPr lang="en-US" sz="3100" b="1" dirty="0">
              <a:solidFill>
                <a:srgbClr val="003300"/>
              </a:solidFill>
            </a:endParaRPr>
          </a:p>
        </p:txBody>
      </p:sp>
      <p:sp>
        <p:nvSpPr>
          <p:cNvPr id="4" name="Content Placeholder 3"/>
          <p:cNvSpPr>
            <a:spLocks noGrp="1"/>
          </p:cNvSpPr>
          <p:nvPr>
            <p:ph sz="half" idx="2"/>
          </p:nvPr>
        </p:nvSpPr>
        <p:spPr>
          <a:xfrm>
            <a:off x="4495800" y="1752600"/>
            <a:ext cx="4419600" cy="4953000"/>
          </a:xfrm>
        </p:spPr>
        <p:txBody>
          <a:bodyPr>
            <a:noAutofit/>
          </a:bodyPr>
          <a:lstStyle/>
          <a:p>
            <a:pPr marL="0" indent="0" algn="ctr">
              <a:buNone/>
            </a:pPr>
            <a:endParaRPr lang="en-US" sz="2100" dirty="0" smtClean="0"/>
          </a:p>
          <a:p>
            <a:pPr marL="0" indent="0" algn="ctr">
              <a:buNone/>
            </a:pPr>
            <a:r>
              <a:rPr lang="en-US" sz="2400" dirty="0" smtClean="0"/>
              <a:t>Paula and Maggie have been friends forever.  Paula thinks Maggie is the best – until mean girl Veronica says otherwise.  Suddenly, Paula starts to notice that Maggie is big and clumsy, and her clothes are sort of </a:t>
            </a:r>
            <a:r>
              <a:rPr lang="en-US" sz="2400" dirty="0" err="1" smtClean="0"/>
              <a:t>snuggish</a:t>
            </a:r>
            <a:r>
              <a:rPr lang="en-US" sz="2400" dirty="0" smtClean="0"/>
              <a:t>.  Luckily, when Veronica turns on Paula, Maggie’s true colors shine through.</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209800"/>
            <a:ext cx="3581399" cy="3581399"/>
          </a:xfrm>
        </p:spPr>
      </p:pic>
    </p:spTree>
    <p:extLst>
      <p:ext uri="{BB962C8B-B14F-4D97-AF65-F5344CB8AC3E}">
        <p14:creationId xmlns:p14="http://schemas.microsoft.com/office/powerpoint/2010/main" val="2175845336"/>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1906</TotalTime>
  <Words>761</Words>
  <Application>Microsoft Office PowerPoint</Application>
  <PresentationFormat>On-screen Show (4:3)</PresentationFormat>
  <Paragraphs>73</Paragraphs>
  <Slides>16</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Andy</vt:lpstr>
      <vt:lpstr>Arial</vt:lpstr>
      <vt:lpstr>Arial Black</vt:lpstr>
      <vt:lpstr>Calibri</vt:lpstr>
      <vt:lpstr>Franklin Gothic Book</vt:lpstr>
      <vt:lpstr>High Tower Text</vt:lpstr>
      <vt:lpstr>Tahoma</vt:lpstr>
      <vt:lpstr>Office Theme</vt:lpstr>
      <vt:lpstr>1_Office Theme</vt:lpstr>
      <vt:lpstr>2_Office Theme</vt:lpstr>
      <vt:lpstr>3_Office Theme</vt:lpstr>
      <vt:lpstr>4_Office Theme</vt:lpstr>
      <vt:lpstr>PowerPoint Presentation</vt:lpstr>
      <vt:lpstr>Who is Bill Martin Jr?</vt:lpstr>
      <vt:lpstr>What is the Bill Martin Jr. Award?</vt:lpstr>
      <vt:lpstr>Always Remember Written by Cece Meng &amp; Illustrated by Jago</vt:lpstr>
      <vt:lpstr> Chicken Story Time Written by Sandy Asher Illustrated by Mark Fearing </vt:lpstr>
      <vt:lpstr>Cowpoke Clyde Rides the Range Written by Lori Mortensen Illustrated by Michael Allen Austin</vt:lpstr>
      <vt:lpstr>Daniel Finds a Poem Written &amp; Illustrated by Micha Archer </vt:lpstr>
      <vt:lpstr> The Gingerbread Man Loose at the Zoo Written by Laura Murray Illustrated by Mike Lowery</vt:lpstr>
      <vt:lpstr> My Friend Maggie Written &amp; Illustrated by Hannah E. Harrison </vt:lpstr>
      <vt:lpstr>Plants Can’t Sit Still Written by Rebecca Hirsch Illustrated by Mia Posada</vt:lpstr>
      <vt:lpstr> Shh!  Bears Sleeping Written by David Martin Illustrated by Lou Fancher</vt:lpstr>
      <vt:lpstr>The Uncorker of Ocean Bottles Written by Michelle Cuevas Illustrated by Erin E. Stead</vt:lpstr>
      <vt:lpstr> The Water Princess Written by Susan Verde Illustrated by Peter H. Reynolds</vt:lpstr>
      <vt:lpstr>***  BMJ Award Trivia  ***</vt:lpstr>
      <vt:lpstr> 2016 Winner – Nerdy Birdy Written by Aaron Reynolds Illustrated by Matt Davies</vt:lpstr>
      <vt:lpstr>To Learn More Visit…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Day</dc:creator>
  <cp:lastModifiedBy>Day, Rebecca L.</cp:lastModifiedBy>
  <cp:revision>168</cp:revision>
  <dcterms:created xsi:type="dcterms:W3CDTF">2012-08-10T12:58:55Z</dcterms:created>
  <dcterms:modified xsi:type="dcterms:W3CDTF">2017-12-20T19:54:49Z</dcterms:modified>
</cp:coreProperties>
</file>